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8288000" cy="10287000"/>
  <p:notesSz cx="6858000" cy="9144000"/>
  <p:embeddedFontLst>
    <p:embeddedFont>
      <p:font typeface="Arimo" panose="020B0604020202020204" charset="0"/>
      <p:regular r:id="rId28"/>
      <p:bold r:id="rId29"/>
      <p:italic r:id="rId30"/>
      <p:boldItalic r:id="rId31"/>
    </p:embeddedFont>
    <p:embeddedFont>
      <p:font typeface="Cardo" panose="020B0604020202020204" charset="-79"/>
      <p:bold r:id="rId32"/>
    </p:embeddedFont>
    <p:embeddedFont>
      <p:font typeface="Corbel" panose="020B05030202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xNqIuIAIzgqoq3vSiQJX21BnO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EA AVRAM" userId="S::andreea.avram1@stud.ubbcluj.ro::2004f126-a664-4272-b5d0-fee86e85b369" providerId="AD" clId="Web-{D6487B1C-5424-9013-A78E-027AF2AFE961}"/>
    <pc:docChg chg="modSld">
      <pc:chgData name="ANDREEA AVRAM" userId="S::andreea.avram1@stud.ubbcluj.ro::2004f126-a664-4272-b5d0-fee86e85b369" providerId="AD" clId="Web-{D6487B1C-5424-9013-A78E-027AF2AFE961}" dt="2024-11-01T21:01:53.069" v="0" actId="14100"/>
      <pc:docMkLst>
        <pc:docMk/>
      </pc:docMkLst>
      <pc:sldChg chg="modSp">
        <pc:chgData name="ANDREEA AVRAM" userId="S::andreea.avram1@stud.ubbcluj.ro::2004f126-a664-4272-b5d0-fee86e85b369" providerId="AD" clId="Web-{D6487B1C-5424-9013-A78E-027AF2AFE961}" dt="2024-11-01T21:01:53.069" v="0" actId="14100"/>
        <pc:sldMkLst>
          <pc:docMk/>
          <pc:sldMk cId="0" sldId="261"/>
        </pc:sldMkLst>
        <pc:picChg chg="mod">
          <ac:chgData name="ANDREEA AVRAM" userId="S::andreea.avram1@stud.ubbcluj.ro::2004f126-a664-4272-b5d0-fee86e85b369" providerId="AD" clId="Web-{D6487B1C-5424-9013-A78E-027AF2AFE961}" dt="2024-11-01T21:01:53.069" v="0" actId="14100"/>
          <ac:picMkLst>
            <pc:docMk/>
            <pc:sldMk cId="0" sldId="261"/>
            <ac:picMk id="141" creationId="{00000000-0000-0000-0000-000000000000}"/>
          </ac:picMkLst>
        </pc:picChg>
      </pc:sldChg>
    </pc:docChg>
  </pc:docChgLst>
  <pc:docChgLst>
    <pc:chgData name="DIANA TIMIȘ" userId="S::diana.timis1@stud.ubbcluj.ro::499c7b1f-2a49-4d42-b0d2-2cec9d168843" providerId="AD" clId="Web-{6F7E523D-D1E2-07D9-FCC1-4F3B76AA63BF}"/>
    <pc:docChg chg="modSld">
      <pc:chgData name="DIANA TIMIȘ" userId="S::diana.timis1@stud.ubbcluj.ro::499c7b1f-2a49-4d42-b0d2-2cec9d168843" providerId="AD" clId="Web-{6F7E523D-D1E2-07D9-FCC1-4F3B76AA63BF}" dt="2024-11-01T18:07:04.713" v="4" actId="14100"/>
      <pc:docMkLst>
        <pc:docMk/>
      </pc:docMkLst>
      <pc:sldChg chg="addSp delSp">
        <pc:chgData name="DIANA TIMIȘ" userId="S::diana.timis1@stud.ubbcluj.ro::499c7b1f-2a49-4d42-b0d2-2cec9d168843" providerId="AD" clId="Web-{6F7E523D-D1E2-07D9-FCC1-4F3B76AA63BF}" dt="2024-11-01T18:06:21.383" v="2"/>
        <pc:sldMkLst>
          <pc:docMk/>
          <pc:sldMk cId="0" sldId="259"/>
        </pc:sldMkLst>
      </pc:sldChg>
      <pc:sldChg chg="modSp">
        <pc:chgData name="DIANA TIMIȘ" userId="S::diana.timis1@stud.ubbcluj.ro::499c7b1f-2a49-4d42-b0d2-2cec9d168843" providerId="AD" clId="Web-{6F7E523D-D1E2-07D9-FCC1-4F3B76AA63BF}" dt="2024-11-01T18:07:04.713" v="4" actId="14100"/>
        <pc:sldMkLst>
          <pc:docMk/>
          <pc:sldMk cId="0" sldId="261"/>
        </pc:sldMkLst>
        <pc:picChg chg="mod">
          <ac:chgData name="DIANA TIMIȘ" userId="S::diana.timis1@stud.ubbcluj.ro::499c7b1f-2a49-4d42-b0d2-2cec9d168843" providerId="AD" clId="Web-{6F7E523D-D1E2-07D9-FCC1-4F3B76AA63BF}" dt="2024-11-01T18:07:04.713" v="4" actId="14100"/>
          <ac:picMkLst>
            <pc:docMk/>
            <pc:sldMk cId="0" sldId="261"/>
            <ac:picMk id="14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099609d1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1099609d1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099609d16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1099609d16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099609d1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1099609d1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099609d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1099609d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099609d1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1099609d1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099609d1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1099609d1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g_zxsxyKy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FhpPpunT5D4" TargetMode="External"/><Relationship Id="rId4" Type="http://schemas.openxmlformats.org/officeDocument/2006/relationships/hyperlink" Target="https://www.youtube.com/watch?v=S1ZZreXEqS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D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1166" y="3848938"/>
            <a:ext cx="4945667" cy="449606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-310158" y="8335474"/>
            <a:ext cx="18908317" cy="2213524"/>
          </a:xfrm>
          <a:prstGeom prst="rect">
            <a:avLst/>
          </a:prstGeom>
          <a:solidFill>
            <a:srgbClr val="2E25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5769450" y="1849384"/>
            <a:ext cx="6749100" cy="155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76" b="1" i="0" u="none" strike="noStrike" cap="none">
                <a:solidFill>
                  <a:srgbClr val="2E2562"/>
                </a:solidFill>
                <a:latin typeface="Cardo"/>
                <a:ea typeface="Cardo"/>
                <a:cs typeface="Cardo"/>
                <a:sym typeface="Cardo"/>
              </a:rPr>
              <a:t>ÎNVĂȚAREA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5109" y="6126833"/>
            <a:ext cx="938351" cy="147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t="30812" b="3179"/>
          <a:stretch/>
        </p:blipFill>
        <p:spPr>
          <a:xfrm>
            <a:off x="4148136" y="7605610"/>
            <a:ext cx="2172298" cy="72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2170495" y="5601241"/>
            <a:ext cx="2384575" cy="274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D8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 l="4106" t="867" r="28176"/>
          <a:stretch/>
        </p:blipFill>
        <p:spPr>
          <a:xfrm rot="5400000">
            <a:off x="4789117" y="-3370993"/>
            <a:ext cx="8709766" cy="1702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4169151"/>
            <a:ext cx="16453476" cy="50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/>
          <p:nvPr/>
        </p:nvSpPr>
        <p:spPr>
          <a:xfrm>
            <a:off x="1259014" y="1317274"/>
            <a:ext cx="17028986" cy="147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49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Cum credeți că funcționează condiționarea operantă în situația reprezentată în imaginea de mai jos?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099609d16_0_140"/>
          <p:cNvSpPr txBox="1">
            <a:spLocks noGrp="1"/>
          </p:cNvSpPr>
          <p:nvPr>
            <p:ph type="title" idx="4294967295"/>
          </p:nvPr>
        </p:nvSpPr>
        <p:spPr>
          <a:xfrm>
            <a:off x="914400" y="233172"/>
            <a:ext cx="164592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625" tIns="83775" rIns="83775" bIns="8377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5100"/>
              <a:buFont typeface="Corbel"/>
              <a:buNone/>
            </a:pPr>
            <a:r>
              <a:rPr lang="en-US" sz="5100" b="1" i="0" u="none" strike="noStrike" cap="non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  <a:t>Condiţii pe care trebuie să le îndeplinească o stimulare pentru a deveni întărire</a:t>
            </a:r>
            <a:endParaRPr sz="5100" b="1" i="0" u="none" strike="noStrike" cap="non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8" name="Google Shape;178;g31099609d16_0_140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6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50" tIns="167625" rIns="167625" bIns="83775" anchor="t" anchorCtr="0">
            <a:normAutofit lnSpcReduction="20000"/>
          </a:bodyPr>
          <a:lstStyle/>
          <a:p>
            <a:pPr marL="800100" marR="0" lvl="0" indent="-577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Char char="◼"/>
            </a:pPr>
            <a:r>
              <a:rPr lang="en-US" sz="5900" b="0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Întărirea trebuie să fie în </a:t>
            </a:r>
            <a:r>
              <a:rPr lang="en-US" sz="5900" b="1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relaţie de contingenţă </a:t>
            </a:r>
            <a:r>
              <a:rPr lang="en-US" sz="5900" b="0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cu comportamentul</a:t>
            </a:r>
            <a:endParaRPr/>
          </a:p>
          <a:p>
            <a:pPr marL="800100" marR="0" lvl="0" indent="-577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Char char="◼"/>
            </a:pPr>
            <a:r>
              <a:rPr lang="en-US" sz="5900" b="0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 consecinţă devine întărire pentru un anumit comportament, doar dacă are un anumit </a:t>
            </a:r>
            <a:r>
              <a:rPr lang="en-US" sz="5900" b="1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efect (impact) </a:t>
            </a:r>
            <a:r>
              <a:rPr lang="en-US" sz="5900" b="0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asupra acelui comportament</a:t>
            </a:r>
            <a:endParaRPr/>
          </a:p>
          <a:p>
            <a:pPr marL="800100" marR="0" lvl="0" indent="-577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Char char="◼"/>
            </a:pPr>
            <a:r>
              <a:rPr lang="en-US" sz="5900" b="0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Întăririle sunt </a:t>
            </a:r>
            <a:r>
              <a:rPr lang="en-US" sz="5900" b="1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dependente de context</a:t>
            </a:r>
            <a:endParaRPr/>
          </a:p>
          <a:p>
            <a:pPr marL="800100" marR="0" lvl="0" indent="-584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None/>
            </a:pPr>
            <a:r>
              <a:rPr lang="en-US" sz="5900" b="1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IMPORTANT </a:t>
            </a:r>
            <a:r>
              <a:rPr lang="en-US" sz="5900" b="0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întărirea vizează </a:t>
            </a:r>
            <a:r>
              <a:rPr lang="en-US" sz="5900" b="1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funcţia </a:t>
            </a:r>
            <a:r>
              <a:rPr lang="en-US" sz="5900" b="0" i="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 care o poate dobândi un stimul nu este o calitate intrinsecă a acestuia</a:t>
            </a:r>
            <a:endParaRPr/>
          </a:p>
          <a:p>
            <a:pPr marL="8001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None/>
            </a:pPr>
            <a:endParaRPr sz="5900" b="0" i="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099609d16_0_370"/>
          <p:cNvSpPr txBox="1"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625" tIns="83775" rIns="83775" bIns="837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300" b="1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4" name="Google Shape;184;g31099609d16_0_37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609600" y="2971800"/>
            <a:ext cx="19294200" cy="50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099609d16_0_416"/>
          <p:cNvSpPr txBox="1">
            <a:spLocks noGrp="1"/>
          </p:cNvSpPr>
          <p:nvPr>
            <p:ph type="title" idx="4294967295"/>
          </p:nvPr>
        </p:nvSpPr>
        <p:spPr>
          <a:xfrm>
            <a:off x="914400" y="233172"/>
            <a:ext cx="164592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625" tIns="83775" rIns="83775" bIns="83775" anchor="ctr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r>
              <a:rPr lang="en-US" sz="8300" b="1" i="0" u="none" strike="noStrike" cap="non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  <a:t>Program de administrare a întăririlor</a:t>
            </a:r>
            <a:endParaRPr sz="8300" b="1" i="0" u="none" strike="noStrike" cap="non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0" name="Google Shape;190;g31099609d16_0_416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6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50" tIns="167625" rIns="167625" bIns="83775" anchor="t" anchorCtr="0">
            <a:noAutofit/>
          </a:bodyPr>
          <a:lstStyle/>
          <a:p>
            <a:pPr marL="800100" marR="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Char char="◼"/>
            </a:pPr>
            <a:r>
              <a:rPr lang="en-US" sz="5900" b="0" i="1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întărirea continuă </a:t>
            </a:r>
            <a:endParaRPr/>
          </a:p>
          <a:p>
            <a:pPr marL="800100" marR="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Char char="◼"/>
            </a:pPr>
            <a:r>
              <a:rPr lang="en-US" sz="5900" b="0" i="1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întărirea la interval fix </a:t>
            </a:r>
            <a:endParaRPr/>
          </a:p>
          <a:p>
            <a:pPr marL="800100" marR="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Char char="◼"/>
            </a:pPr>
            <a:r>
              <a:rPr lang="en-US" sz="5900" b="0" i="1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întărirea la interval variabil </a:t>
            </a:r>
            <a:endParaRPr/>
          </a:p>
          <a:p>
            <a:pPr marL="800100" marR="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Char char="◼"/>
            </a:pPr>
            <a:r>
              <a:rPr lang="en-US" sz="5900" b="0" i="1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întărirea în proporţie fixă</a:t>
            </a:r>
            <a:endParaRPr/>
          </a:p>
          <a:p>
            <a:pPr marL="800100" marR="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Char char="◼"/>
            </a:pPr>
            <a:r>
              <a:rPr lang="en-US" sz="5900" b="0" i="1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întărirea în proporţie variabilă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59A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/>
          <p:nvPr/>
        </p:nvSpPr>
        <p:spPr>
          <a:xfrm>
            <a:off x="-406479" y="5143500"/>
            <a:ext cx="19100958" cy="5559611"/>
          </a:xfrm>
          <a:prstGeom prst="rect">
            <a:avLst/>
          </a:prstGeom>
          <a:solidFill>
            <a:srgbClr val="FFD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" name="Google Shape;19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34173" y="3281396"/>
            <a:ext cx="1181590" cy="186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5566587" y="2012167"/>
            <a:ext cx="2721413" cy="313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9"/>
          <p:cNvPicPr preferRelativeResize="0"/>
          <p:nvPr/>
        </p:nvPicPr>
        <p:blipFill rotWithShape="1">
          <a:blip r:embed="rId5">
            <a:alphaModFix/>
          </a:blip>
          <a:srcRect t="30812" b="3179"/>
          <a:stretch/>
        </p:blipFill>
        <p:spPr>
          <a:xfrm>
            <a:off x="10570871" y="4414897"/>
            <a:ext cx="2172298" cy="72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525" y="6843453"/>
            <a:ext cx="7315200" cy="28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 txBox="1"/>
          <p:nvPr/>
        </p:nvSpPr>
        <p:spPr>
          <a:xfrm>
            <a:off x="1836250" y="2260023"/>
            <a:ext cx="4489450" cy="154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49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Educație </a:t>
            </a:r>
            <a:endParaRPr/>
          </a:p>
        </p:txBody>
      </p:sp>
      <p:sp>
        <p:nvSpPr>
          <p:cNvPr id="201" name="Google Shape;201;p9"/>
          <p:cNvSpPr txBox="1"/>
          <p:nvPr/>
        </p:nvSpPr>
        <p:spPr>
          <a:xfrm>
            <a:off x="13185052" y="6375175"/>
            <a:ext cx="34788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49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Sport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/>
          <p:nvPr/>
        </p:nvSpPr>
        <p:spPr>
          <a:xfrm>
            <a:off x="-445008" y="7018378"/>
            <a:ext cx="19178015" cy="3999213"/>
          </a:xfrm>
          <a:prstGeom prst="rect">
            <a:avLst/>
          </a:prstGeom>
          <a:solidFill>
            <a:srgbClr val="FFD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6123" y="2903578"/>
            <a:ext cx="4436885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4">
            <a:alphaModFix/>
          </a:blip>
          <a:srcRect t="412" b="411"/>
          <a:stretch/>
        </p:blipFill>
        <p:spPr>
          <a:xfrm>
            <a:off x="-445008" y="5964438"/>
            <a:ext cx="4723433" cy="5053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10"/>
          <p:cNvGrpSpPr/>
          <p:nvPr/>
        </p:nvGrpSpPr>
        <p:grpSpPr>
          <a:xfrm>
            <a:off x="1028700" y="992981"/>
            <a:ext cx="14218221" cy="2361507"/>
            <a:chOff x="0" y="-47625"/>
            <a:chExt cx="18957628" cy="3148676"/>
          </a:xfrm>
        </p:grpSpPr>
        <p:sp>
          <p:nvSpPr>
            <p:cNvPr id="210" name="Google Shape;210;p10"/>
            <p:cNvSpPr txBox="1"/>
            <p:nvPr/>
          </p:nvSpPr>
          <p:spPr>
            <a:xfrm>
              <a:off x="0" y="1283681"/>
              <a:ext cx="18957628" cy="18173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600" b="0" i="0" u="none" strike="noStrike" cap="none">
                  <a:solidFill>
                    <a:srgbClr val="FE959A"/>
                  </a:solidFill>
                  <a:latin typeface="Arial"/>
                  <a:ea typeface="Arial"/>
                  <a:cs typeface="Arial"/>
                  <a:sym typeface="Arial"/>
                </a:rPr>
                <a:t>Teoria social-cognitivă</a:t>
              </a:r>
              <a:endParaRPr/>
            </a:p>
          </p:txBody>
        </p:sp>
        <p:sp>
          <p:nvSpPr>
            <p:cNvPr id="211" name="Google Shape;211;p10"/>
            <p:cNvSpPr txBox="1"/>
            <p:nvPr/>
          </p:nvSpPr>
          <p:spPr>
            <a:xfrm>
              <a:off x="0" y="-47625"/>
              <a:ext cx="16334273" cy="533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/>
            </a:p>
          </p:txBody>
        </p:sp>
      </p:grpSp>
      <p:sp>
        <p:nvSpPr>
          <p:cNvPr id="212" name="Google Shape;212;p10"/>
          <p:cNvSpPr txBox="1"/>
          <p:nvPr/>
        </p:nvSpPr>
        <p:spPr>
          <a:xfrm>
            <a:off x="3600289" y="5761250"/>
            <a:ext cx="9075043" cy="75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49" b="0" i="0" u="none" strike="noStrike" cap="none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Învățarea observațională ( A. Bandura)</a:t>
            </a:r>
            <a:endParaRPr/>
          </a:p>
        </p:txBody>
      </p:sp>
      <p:sp>
        <p:nvSpPr>
          <p:cNvPr id="213" name="Google Shape;213;p10"/>
          <p:cNvSpPr txBox="1"/>
          <p:nvPr/>
        </p:nvSpPr>
        <p:spPr>
          <a:xfrm>
            <a:off x="4816371" y="7405926"/>
            <a:ext cx="13196888" cy="230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99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învăţarea prin observarea</a:t>
            </a:r>
            <a:endParaRPr/>
          </a:p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99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comportamentului altor persoane şi a consecinţelor pe</a:t>
            </a:r>
            <a:endParaRPr/>
          </a:p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99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care comportamentul le are pentru persoanele respective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/>
          <p:nvPr/>
        </p:nvSpPr>
        <p:spPr>
          <a:xfrm>
            <a:off x="-406479" y="5355406"/>
            <a:ext cx="19100958" cy="5347706"/>
          </a:xfrm>
          <a:prstGeom prst="rect">
            <a:avLst/>
          </a:prstGeom>
          <a:solidFill>
            <a:srgbClr val="FFD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7468" y="2117061"/>
            <a:ext cx="12493064" cy="714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1"/>
          <p:cNvSpPr txBox="1"/>
          <p:nvPr/>
        </p:nvSpPr>
        <p:spPr>
          <a:xfrm>
            <a:off x="-406479" y="504949"/>
            <a:ext cx="12449662" cy="94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9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Păpușa Bobo- experiment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DA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/>
          <p:nvPr/>
        </p:nvSpPr>
        <p:spPr>
          <a:xfrm rot="-2227140">
            <a:off x="-268867" y="2031593"/>
            <a:ext cx="22347241" cy="13254917"/>
          </a:xfrm>
          <a:prstGeom prst="rect">
            <a:avLst/>
          </a:prstGeom>
          <a:solidFill>
            <a:srgbClr val="1424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12"/>
          <p:cNvGrpSpPr/>
          <p:nvPr/>
        </p:nvGrpSpPr>
        <p:grpSpPr>
          <a:xfrm>
            <a:off x="561109" y="992981"/>
            <a:ext cx="9182701" cy="3915258"/>
            <a:chOff x="0" y="-47625"/>
            <a:chExt cx="12243602" cy="5220343"/>
          </a:xfrm>
        </p:grpSpPr>
        <p:sp>
          <p:nvSpPr>
            <p:cNvPr id="227" name="Google Shape;227;p12"/>
            <p:cNvSpPr txBox="1"/>
            <p:nvPr/>
          </p:nvSpPr>
          <p:spPr>
            <a:xfrm>
              <a:off x="0" y="-47625"/>
              <a:ext cx="12243602" cy="4128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40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Perspectiva cognitivă</a:t>
              </a:r>
              <a:endParaRPr/>
            </a:p>
          </p:txBody>
        </p:sp>
        <p:sp>
          <p:nvSpPr>
            <p:cNvPr id="228" name="Google Shape;228;p12"/>
            <p:cNvSpPr txBox="1"/>
            <p:nvPr/>
          </p:nvSpPr>
          <p:spPr>
            <a:xfrm>
              <a:off x="0" y="4372768"/>
              <a:ext cx="12243602" cy="79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7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9" name="Google Shape;2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519745">
            <a:off x="1826484" y="5389533"/>
            <a:ext cx="2294355" cy="555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571510">
            <a:off x="8267636" y="-1506679"/>
            <a:ext cx="1329320" cy="477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5">
            <a:alphaModFix/>
          </a:blip>
          <a:srcRect t="4738" r="4882" b="10350"/>
          <a:stretch/>
        </p:blipFill>
        <p:spPr>
          <a:xfrm>
            <a:off x="6959839" y="3637995"/>
            <a:ext cx="10948416" cy="628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D8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/>
          <p:nvPr/>
        </p:nvSpPr>
        <p:spPr>
          <a:xfrm>
            <a:off x="-406479" y="5355406"/>
            <a:ext cx="19100958" cy="5347706"/>
          </a:xfrm>
          <a:prstGeom prst="rect">
            <a:avLst/>
          </a:prstGeom>
          <a:solidFill>
            <a:srgbClr val="FFD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2135571"/>
            <a:ext cx="3866426" cy="5893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3"/>
          <p:cNvSpPr txBox="1"/>
          <p:nvPr/>
        </p:nvSpPr>
        <p:spPr>
          <a:xfrm>
            <a:off x="6442422" y="5521852"/>
            <a:ext cx="10894219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17 x 24= 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D8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"/>
          <p:cNvSpPr/>
          <p:nvPr/>
        </p:nvSpPr>
        <p:spPr>
          <a:xfrm>
            <a:off x="-811579" y="-281262"/>
            <a:ext cx="9719317" cy="10810996"/>
          </a:xfrm>
          <a:prstGeom prst="rect">
            <a:avLst/>
          </a:prstGeom>
          <a:solidFill>
            <a:srgbClr val="FFD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6997" y="2496820"/>
            <a:ext cx="6761480" cy="676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5"/>
          <p:cNvSpPr txBox="1"/>
          <p:nvPr/>
        </p:nvSpPr>
        <p:spPr>
          <a:xfrm>
            <a:off x="10292035" y="3832163"/>
            <a:ext cx="6620845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62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1436286" y="426085"/>
            <a:ext cx="4129584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Sistemul 1</a:t>
            </a:r>
            <a:endParaRPr/>
          </a:p>
        </p:txBody>
      </p:sp>
      <p:sp>
        <p:nvSpPr>
          <p:cNvPr id="247" name="Google Shape;247;p15"/>
          <p:cNvSpPr txBox="1"/>
          <p:nvPr/>
        </p:nvSpPr>
        <p:spPr>
          <a:xfrm>
            <a:off x="12410592" y="426085"/>
            <a:ext cx="4129584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Sistemul 2</a:t>
            </a:r>
            <a:endParaRPr/>
          </a:p>
        </p:txBody>
      </p:sp>
      <p:sp>
        <p:nvSpPr>
          <p:cNvPr id="248" name="Google Shape;248;p15"/>
          <p:cNvSpPr txBox="1"/>
          <p:nvPr/>
        </p:nvSpPr>
        <p:spPr>
          <a:xfrm>
            <a:off x="2870005" y="3775013"/>
            <a:ext cx="235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Automat</a:t>
            </a:r>
            <a:endParaRPr sz="1200"/>
          </a:p>
        </p:txBody>
      </p:sp>
      <p:sp>
        <p:nvSpPr>
          <p:cNvPr id="249" name="Google Shape;249;p15"/>
          <p:cNvSpPr txBox="1"/>
          <p:nvPr/>
        </p:nvSpPr>
        <p:spPr>
          <a:xfrm>
            <a:off x="3263606" y="5146613"/>
            <a:ext cx="1569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Rapi</a:t>
            </a:r>
            <a:r>
              <a:rPr lang="en-US" sz="5000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d</a:t>
            </a:r>
            <a:endParaRPr/>
          </a:p>
        </p:txBody>
      </p:sp>
      <p:sp>
        <p:nvSpPr>
          <p:cNvPr id="250" name="Google Shape;250;p15"/>
          <p:cNvSpPr txBox="1"/>
          <p:nvPr/>
        </p:nvSpPr>
        <p:spPr>
          <a:xfrm>
            <a:off x="2767066" y="7061630"/>
            <a:ext cx="2562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F</a:t>
            </a:r>
            <a:r>
              <a:rPr lang="en-US" sz="4700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ără efort</a:t>
            </a:r>
            <a:endParaRPr sz="1100"/>
          </a:p>
        </p:txBody>
      </p:sp>
      <p:sp>
        <p:nvSpPr>
          <p:cNvPr id="251" name="Google Shape;251;p15"/>
          <p:cNvSpPr txBox="1"/>
          <p:nvPr/>
        </p:nvSpPr>
        <p:spPr>
          <a:xfrm>
            <a:off x="13342494" y="3775025"/>
            <a:ext cx="3083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Lent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1" i="0" u="none" strike="noStrike" cap="none">
              <a:solidFill>
                <a:srgbClr val="FFFFFF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13268405" y="5527625"/>
            <a:ext cx="3980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Controlat</a:t>
            </a:r>
            <a:endParaRPr/>
          </a:p>
        </p:txBody>
      </p:sp>
      <p:sp>
        <p:nvSpPr>
          <p:cNvPr id="253" name="Google Shape;253;p15"/>
          <p:cNvSpPr txBox="1"/>
          <p:nvPr/>
        </p:nvSpPr>
        <p:spPr>
          <a:xfrm>
            <a:off x="12382464" y="7061630"/>
            <a:ext cx="418584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Necesită efort </a:t>
            </a:r>
            <a:endParaRPr/>
          </a:p>
        </p:txBody>
      </p:sp>
      <p:sp>
        <p:nvSpPr>
          <p:cNvPr id="254" name="Google Shape;254;p15"/>
          <p:cNvSpPr txBox="1"/>
          <p:nvPr/>
        </p:nvSpPr>
        <p:spPr>
          <a:xfrm>
            <a:off x="907607" y="8401050"/>
            <a:ext cx="567104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Procesare superficială</a:t>
            </a:r>
            <a:endParaRPr/>
          </a:p>
        </p:txBody>
      </p:sp>
      <p:sp>
        <p:nvSpPr>
          <p:cNvPr id="255" name="Google Shape;255;p15"/>
          <p:cNvSpPr txBox="1"/>
          <p:nvPr/>
        </p:nvSpPr>
        <p:spPr>
          <a:xfrm>
            <a:off x="11427384" y="8401050"/>
            <a:ext cx="652899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Procesare în adâncime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D8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 amt="20999"/>
          </a:blip>
          <a:srcRect/>
          <a:stretch/>
        </p:blipFill>
        <p:spPr>
          <a:xfrm>
            <a:off x="0" y="-2498278"/>
            <a:ext cx="19212648" cy="1938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3553" y="3247148"/>
            <a:ext cx="3258953" cy="54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l="20783"/>
          <a:stretch/>
        </p:blipFill>
        <p:spPr>
          <a:xfrm rot="5400000">
            <a:off x="5935674" y="961415"/>
            <a:ext cx="5731630" cy="966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3375" y="1881108"/>
            <a:ext cx="956228" cy="136604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7685039" y="8484910"/>
            <a:ext cx="8423666" cy="30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4444350" y="4006500"/>
            <a:ext cx="8894100" cy="26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O modificare relativ permanentă în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Cardo"/>
                <a:ea typeface="Cardo"/>
                <a:cs typeface="Cardo"/>
                <a:sym typeface="Cardo"/>
              </a:rPr>
              <a:t>comportamentul</a:t>
            </a:r>
            <a:endParaRPr sz="2800"/>
          </a:p>
          <a:p>
            <a:pPr marL="0" marR="0" lvl="0" indent="0" algn="ctr" rtl="0">
              <a:lnSpc>
                <a:spcPct val="3676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potențial care este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rezultatul experienței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și nu al</a:t>
            </a:r>
            <a:r>
              <a:rPr lang="en-US" sz="2800"/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maturizării.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/>
          <p:nvPr/>
        </p:nvSpPr>
        <p:spPr>
          <a:xfrm>
            <a:off x="-749185" y="7652702"/>
            <a:ext cx="21720627" cy="3858455"/>
          </a:xfrm>
          <a:prstGeom prst="rect">
            <a:avLst/>
          </a:prstGeom>
          <a:solidFill>
            <a:srgbClr val="FFD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1" name="Google Shape;26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95795" y="-3008574"/>
            <a:ext cx="3979503" cy="390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50564" y="3520119"/>
            <a:ext cx="5396459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6"/>
          <p:cNvSpPr txBox="1"/>
          <p:nvPr/>
        </p:nvSpPr>
        <p:spPr>
          <a:xfrm>
            <a:off x="544451" y="774750"/>
            <a:ext cx="12346466" cy="243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Dual process learning model</a:t>
            </a:r>
            <a:endParaRPr/>
          </a:p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999" b="1" i="0" u="none" strike="noStrike" cap="none">
              <a:solidFill>
                <a:srgbClr val="FFFFFF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264" name="Google Shape;264;p16"/>
          <p:cNvSpPr txBox="1"/>
          <p:nvPr/>
        </p:nvSpPr>
        <p:spPr>
          <a:xfrm>
            <a:off x="0" y="3424869"/>
            <a:ext cx="10935569" cy="422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99" b="0" i="0" u="none" strike="noStrike" cap="none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-aplicat în mediul de învățare de grup </a:t>
            </a:r>
            <a:endParaRPr/>
          </a:p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99" b="0" i="0" u="none" strike="noStrike" cap="none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-sunt mobilizate atât skill-uri cognitive, cât și afective </a:t>
            </a:r>
            <a:endParaRPr/>
          </a:p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99" b="0" i="0" u="none" strike="noStrike" cap="none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-monitorizare din partea profesorului</a:t>
            </a:r>
            <a:endParaRPr/>
          </a:p>
          <a:p>
            <a:pPr marL="0" marR="0" lvl="0" indent="0" algn="ctr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799" b="0" i="0" u="none" strike="noStrike" cap="none">
              <a:solidFill>
                <a:srgbClr val="FFFFFF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56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580562" y="-3274375"/>
            <a:ext cx="19212648" cy="1938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4793" y="1414487"/>
            <a:ext cx="10078414" cy="745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7"/>
          <p:cNvSpPr/>
          <p:nvPr/>
        </p:nvSpPr>
        <p:spPr>
          <a:xfrm>
            <a:off x="4210976" y="2071203"/>
            <a:ext cx="9799642" cy="6601793"/>
          </a:xfrm>
          <a:custGeom>
            <a:avLst/>
            <a:gdLst/>
            <a:ahLst/>
            <a:cxnLst/>
            <a:rect l="l" t="t" r="r" b="b"/>
            <a:pathLst>
              <a:path w="3946490" h="2658660" extrusionOk="0">
                <a:moveTo>
                  <a:pt x="3822030" y="2658659"/>
                </a:moveTo>
                <a:lnTo>
                  <a:pt x="124460" y="2658659"/>
                </a:lnTo>
                <a:cubicBezTo>
                  <a:pt x="55880" y="2658659"/>
                  <a:pt x="0" y="2602780"/>
                  <a:pt x="0" y="253419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822030" y="0"/>
                </a:lnTo>
                <a:cubicBezTo>
                  <a:pt x="3890610" y="0"/>
                  <a:pt x="3946490" y="55880"/>
                  <a:pt x="3946490" y="124460"/>
                </a:cubicBezTo>
                <a:lnTo>
                  <a:pt x="3946490" y="2534200"/>
                </a:lnTo>
                <a:cubicBezTo>
                  <a:pt x="3946490" y="2602780"/>
                  <a:pt x="3890610" y="2658660"/>
                  <a:pt x="3822030" y="265866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62219" y="7599904"/>
            <a:ext cx="4567012" cy="331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50633" y="6417720"/>
            <a:ext cx="4137367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7"/>
          <p:cNvSpPr txBox="1"/>
          <p:nvPr/>
        </p:nvSpPr>
        <p:spPr>
          <a:xfrm>
            <a:off x="5405877" y="2431035"/>
            <a:ext cx="7239772" cy="70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13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rPr>
              <a:t>Embodied learning</a:t>
            </a:r>
            <a:endParaRPr/>
          </a:p>
        </p:txBody>
      </p:sp>
      <p:sp>
        <p:nvSpPr>
          <p:cNvPr id="275" name="Google Shape;275;p17"/>
          <p:cNvSpPr txBox="1"/>
          <p:nvPr/>
        </p:nvSpPr>
        <p:spPr>
          <a:xfrm>
            <a:off x="2574408" y="4156075"/>
            <a:ext cx="9799642" cy="1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49" b="1" i="0" u="none" strike="noStrike" cap="none">
                <a:solidFill>
                  <a:srgbClr val="2E2562"/>
                </a:solidFill>
                <a:latin typeface="Cardo"/>
                <a:ea typeface="Cardo"/>
                <a:cs typeface="Cardo"/>
                <a:sym typeface="Cardo"/>
              </a:rPr>
              <a:t>Achiziția limbajului la copii</a:t>
            </a:r>
            <a:endParaRPr/>
          </a:p>
          <a:p>
            <a:pPr marL="0" marR="0" lvl="0" indent="0" algn="ctr" rtl="0">
              <a:lnSpc>
                <a:spcPct val="11454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49" b="1" i="0" u="none" strike="noStrike" cap="none">
              <a:solidFill>
                <a:srgbClr val="2E256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6131020" y="5769384"/>
            <a:ext cx="9799642" cy="6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49" b="1" i="0" u="none" strike="noStrike" cap="none">
                <a:solidFill>
                  <a:srgbClr val="2E2562"/>
                </a:solidFill>
                <a:latin typeface="Cardo"/>
                <a:ea typeface="Cardo"/>
                <a:cs typeface="Cardo"/>
                <a:sym typeface="Cardo"/>
              </a:rPr>
              <a:t>Matematica și corpul</a:t>
            </a:r>
            <a:endParaRPr/>
          </a:p>
        </p:txBody>
      </p:sp>
      <p:sp>
        <p:nvSpPr>
          <p:cNvPr id="277" name="Google Shape;277;p17"/>
          <p:cNvSpPr txBox="1"/>
          <p:nvPr/>
        </p:nvSpPr>
        <p:spPr>
          <a:xfrm>
            <a:off x="3271465" y="7259095"/>
            <a:ext cx="9799642" cy="132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49" b="1" i="0" u="none" strike="noStrike" cap="none">
                <a:solidFill>
                  <a:srgbClr val="2E2562"/>
                </a:solidFill>
                <a:latin typeface="Cardo"/>
                <a:ea typeface="Cardo"/>
                <a:cs typeface="Cardo"/>
                <a:sym typeface="Cardo"/>
              </a:rPr>
              <a:t>Învățarea unei noi limbi</a:t>
            </a:r>
            <a:endParaRPr/>
          </a:p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49" b="1" i="0" u="none" strike="noStrike" cap="none">
              <a:solidFill>
                <a:srgbClr val="2E2562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DA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"/>
          <p:cNvSpPr/>
          <p:nvPr/>
        </p:nvSpPr>
        <p:spPr>
          <a:xfrm>
            <a:off x="-406479" y="7144367"/>
            <a:ext cx="19100958" cy="3558745"/>
          </a:xfrm>
          <a:prstGeom prst="rect">
            <a:avLst/>
          </a:prstGeom>
          <a:solidFill>
            <a:srgbClr val="FE95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6888" y="2398664"/>
            <a:ext cx="6485487" cy="905334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8"/>
          <p:cNvSpPr/>
          <p:nvPr/>
        </p:nvSpPr>
        <p:spPr>
          <a:xfrm>
            <a:off x="4045920" y="3108710"/>
            <a:ext cx="5951108" cy="7178290"/>
          </a:xfrm>
          <a:custGeom>
            <a:avLst/>
            <a:gdLst/>
            <a:ahLst/>
            <a:cxnLst/>
            <a:rect l="l" t="t" r="r" b="b"/>
            <a:pathLst>
              <a:path w="3926155" h="4735771" extrusionOk="0">
                <a:moveTo>
                  <a:pt x="3801695" y="4735771"/>
                </a:moveTo>
                <a:lnTo>
                  <a:pt x="124460" y="4735771"/>
                </a:lnTo>
                <a:cubicBezTo>
                  <a:pt x="55880" y="4735771"/>
                  <a:pt x="0" y="4679890"/>
                  <a:pt x="0" y="46113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801695" y="0"/>
                </a:lnTo>
                <a:cubicBezTo>
                  <a:pt x="3870275" y="0"/>
                  <a:pt x="3926155" y="55880"/>
                  <a:pt x="3926155" y="124460"/>
                </a:cubicBezTo>
                <a:lnTo>
                  <a:pt x="3926155" y="4611311"/>
                </a:lnTo>
                <a:cubicBezTo>
                  <a:pt x="3926155" y="4679891"/>
                  <a:pt x="3870275" y="4735771"/>
                  <a:pt x="3801695" y="47357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8"/>
          <p:cNvSpPr txBox="1"/>
          <p:nvPr/>
        </p:nvSpPr>
        <p:spPr>
          <a:xfrm>
            <a:off x="4975026" y="3336663"/>
            <a:ext cx="3916490" cy="2870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41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rPr>
              <a:t>SARCINĂ DE SEMINAR </a:t>
            </a:r>
            <a:endParaRPr/>
          </a:p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41" b="0" i="0" u="none" strike="noStrike" cap="none">
              <a:solidFill>
                <a:srgbClr val="2E25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41" b="0" i="0" u="none" strike="noStrike" cap="none">
              <a:solidFill>
                <a:srgbClr val="2E25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41" b="0" i="0" u="none" strike="noStrike" cap="none">
              <a:solidFill>
                <a:srgbClr val="2E25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41" b="0" i="0" u="none" strike="noStrike" cap="none">
              <a:solidFill>
                <a:srgbClr val="2E25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41" b="0" i="0" u="none" strike="noStrike" cap="none">
              <a:solidFill>
                <a:srgbClr val="2E256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41" b="0" i="0" u="none" strike="noStrike" cap="none">
              <a:solidFill>
                <a:srgbClr val="2E25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 txBox="1"/>
          <p:nvPr/>
        </p:nvSpPr>
        <p:spPr>
          <a:xfrm rot="-2098329">
            <a:off x="515118" y="859270"/>
            <a:ext cx="4278052" cy="1983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rPr>
              <a:t>Let's talk!</a:t>
            </a:r>
            <a:endParaRPr/>
          </a:p>
        </p:txBody>
      </p:sp>
      <p:pic>
        <p:nvPicPr>
          <p:cNvPr id="287" name="Google Shape;28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58646" y="-1018321"/>
            <a:ext cx="3480263" cy="341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65526" y="5282262"/>
            <a:ext cx="1181590" cy="186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4597940" y="4013034"/>
            <a:ext cx="2721413" cy="313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DA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r="1233" b="84121"/>
          <a:stretch/>
        </p:blipFill>
        <p:spPr>
          <a:xfrm>
            <a:off x="9144000" y="9162671"/>
            <a:ext cx="13861436" cy="112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17346" y="1909964"/>
            <a:ext cx="5508987" cy="646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29560" y="5143500"/>
            <a:ext cx="9587059" cy="546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8557499" y="2771989"/>
            <a:ext cx="4214538" cy="74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rPr>
              <a:t>Tabula rasa 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1028700" y="1619464"/>
            <a:ext cx="12050707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rPr>
              <a:t>Înapoi în timp...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3763969" y="5038725"/>
            <a:ext cx="4214538" cy="2226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rPr>
              <a:t>Experiențe din copilările -&gt; învățare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D8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l="4106" t="867" r="28176"/>
          <a:stretch/>
        </p:blipFill>
        <p:spPr>
          <a:xfrm rot="5400000">
            <a:off x="4789117" y="-3370993"/>
            <a:ext cx="8709766" cy="1702898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1483555" y="1331216"/>
            <a:ext cx="5376742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rPr>
              <a:t>Behaviorism 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1483555" y="2151126"/>
            <a:ext cx="11240514" cy="6436717"/>
            <a:chOff x="0" y="-123825"/>
            <a:chExt cx="14987352" cy="8582289"/>
          </a:xfrm>
        </p:grpSpPr>
        <p:sp>
          <p:nvSpPr>
            <p:cNvPr id="117" name="Google Shape;117;p4"/>
            <p:cNvSpPr txBox="1"/>
            <p:nvPr/>
          </p:nvSpPr>
          <p:spPr>
            <a:xfrm>
              <a:off x="0" y="-123825"/>
              <a:ext cx="14987352" cy="115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33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Principii</a:t>
              </a:r>
              <a:endParaRPr/>
            </a:p>
          </p:txBody>
        </p:sp>
        <p:sp>
          <p:nvSpPr>
            <p:cNvPr id="118" name="Google Shape;118;p4"/>
            <p:cNvSpPr txBox="1"/>
            <p:nvPr/>
          </p:nvSpPr>
          <p:spPr>
            <a:xfrm>
              <a:off x="0" y="1416236"/>
              <a:ext cx="14987352" cy="7042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68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A. Focalizarea pe învățare/experiență și</a:t>
              </a:r>
              <a:endParaRPr/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68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nu pe factorii ereditari</a:t>
              </a:r>
              <a:endParaRPr/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368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68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B. Accentul pe comportament, nu pe</a:t>
              </a:r>
              <a:endParaRPr/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68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procese mentale (Black box)</a:t>
              </a:r>
              <a:endParaRPr/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368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68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C. Similaritatea mecanismelor învățării la</a:t>
              </a:r>
              <a:endParaRPr/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68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diferite specii -studii pe animale</a:t>
              </a:r>
              <a:endParaRPr/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368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8488" y="6442647"/>
            <a:ext cx="9490005" cy="4290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32021" y="1028700"/>
            <a:ext cx="5126472" cy="605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D8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l="4106" t="867" r="28176"/>
          <a:stretch/>
        </p:blipFill>
        <p:spPr>
          <a:xfrm rot="5400000">
            <a:off x="4789117" y="-3370993"/>
            <a:ext cx="8709766" cy="1702898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1483555" y="990600"/>
            <a:ext cx="5376742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rPr>
              <a:t>Condiționare Clasică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412007">
            <a:off x="7200119" y="-1683888"/>
            <a:ext cx="1730825" cy="419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18499" y="3944448"/>
            <a:ext cx="6681602" cy="668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3694" y="5402969"/>
            <a:ext cx="3094497" cy="522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47904" y="1782346"/>
            <a:ext cx="12992191" cy="7475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8">
            <a:alphaModFix/>
          </a:blip>
          <a:srcRect l="25415" r="25415"/>
          <a:stretch/>
        </p:blipFill>
        <p:spPr>
          <a:xfrm>
            <a:off x="9764821" y="3727956"/>
            <a:ext cx="1349982" cy="78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8">
            <a:alphaModFix/>
          </a:blip>
          <a:srcRect l="25415" r="25415"/>
          <a:stretch/>
        </p:blipFill>
        <p:spPr>
          <a:xfrm>
            <a:off x="12293275" y="5983649"/>
            <a:ext cx="1349982" cy="78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64821" y="8256701"/>
            <a:ext cx="1349982" cy="100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099609d16_0_0"/>
          <p:cNvSpPr txBox="1">
            <a:spLocks noGrp="1"/>
          </p:cNvSpPr>
          <p:nvPr>
            <p:ph type="title" idx="4294967295"/>
          </p:nvPr>
        </p:nvSpPr>
        <p:spPr>
          <a:xfrm>
            <a:off x="914400" y="233172"/>
            <a:ext cx="164592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625" tIns="83775" rIns="83775" bIns="8377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8300"/>
              <a:buFont typeface="Corbel"/>
              <a:buNone/>
            </a:pPr>
            <a:r>
              <a:rPr lang="en-US" sz="8300" b="1" i="0" u="none" strike="noStrike" cap="non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  <a:t>Condiționarea clasică</a:t>
            </a:r>
            <a:endParaRPr sz="8300" b="1" i="0" u="none" strike="noStrike" cap="non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0" name="Google Shape;140;g31099609d16_0_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514600"/>
            <a:ext cx="166464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1099609d16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5372100"/>
            <a:ext cx="12542042" cy="120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1099609d16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074" y="7429500"/>
            <a:ext cx="12923043" cy="1214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099609d16_0_48"/>
          <p:cNvSpPr txBox="1">
            <a:spLocks noGrp="1"/>
          </p:cNvSpPr>
          <p:nvPr>
            <p:ph type="title" idx="4294967295"/>
          </p:nvPr>
        </p:nvSpPr>
        <p:spPr>
          <a:xfrm>
            <a:off x="914400" y="233172"/>
            <a:ext cx="164592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625" tIns="83775" rIns="83775" bIns="83775" anchor="ctr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100000"/>
              <a:buFont typeface="Corbel"/>
              <a:buNone/>
            </a:pPr>
            <a:br>
              <a:rPr lang="en-US" sz="8100" b="1" i="0" u="none" strike="noStrike" cap="non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8100" b="1" i="0" u="none" strike="noStrike" cap="non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  <a:t>Legile care caracterizează instaurarea legăturilor S-R</a:t>
            </a:r>
            <a:br>
              <a:rPr lang="en-US" sz="8300" b="1" i="0" u="none" strike="noStrike" cap="non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</a:br>
            <a:endParaRPr sz="8300" b="1" i="0" u="none" strike="noStrike" cap="non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8" name="Google Shape;148;g31099609d16_0_48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6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50" tIns="167625" rIns="167625" bIns="83775" anchor="t" anchorCtr="0">
            <a:noAutofit/>
          </a:bodyPr>
          <a:lstStyle/>
          <a:p>
            <a:pPr marL="215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900"/>
              <a:buFont typeface="Noto Sans Symbols"/>
              <a:buNone/>
            </a:pPr>
            <a:r>
              <a:rPr lang="en-US" sz="7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a) </a:t>
            </a:r>
            <a:r>
              <a:rPr lang="en-US" sz="7300" b="0" i="1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legea stingerii </a:t>
            </a:r>
            <a:endParaRPr/>
          </a:p>
          <a:p>
            <a:pPr marL="215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900"/>
              <a:buFont typeface="Noto Sans Symbols"/>
              <a:buNone/>
            </a:pPr>
            <a:r>
              <a:rPr lang="en-US" sz="7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7300" b="0" i="1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revenire spontană</a:t>
            </a:r>
            <a:endParaRPr/>
          </a:p>
          <a:p>
            <a:pPr marL="215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900"/>
              <a:buFont typeface="Noto Sans Symbols"/>
              <a:buNone/>
            </a:pPr>
            <a:endParaRPr sz="7300" b="0" i="1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15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900"/>
              <a:buFont typeface="Noto Sans Symbols"/>
              <a:buNone/>
            </a:pPr>
            <a:r>
              <a:rPr lang="en-US" sz="7300" b="0" i="1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b) legea generalizării </a:t>
            </a:r>
            <a:endParaRPr/>
          </a:p>
          <a:p>
            <a:pPr marL="215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900"/>
              <a:buFont typeface="Noto Sans Symbols"/>
              <a:buNone/>
            </a:pPr>
            <a:endParaRPr sz="7300" b="0" i="1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15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900"/>
              <a:buFont typeface="Noto Sans Symbols"/>
              <a:buNone/>
            </a:pPr>
            <a:r>
              <a:rPr lang="en-US" sz="7300" b="0" i="1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c) legea discriminării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099609d16_0_94"/>
          <p:cNvSpPr txBox="1"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7625" tIns="83775" rIns="83775" bIns="837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300" b="1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4" name="Google Shape;154;g31099609d16_0_94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6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50" tIns="167625" rIns="167625" bIns="83775" anchor="t" anchorCtr="0">
            <a:noAutofit/>
          </a:bodyPr>
          <a:lstStyle/>
          <a:p>
            <a:pPr marL="800100" marR="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Char char="◼"/>
            </a:pPr>
            <a:r>
              <a:rPr lang="en-US" sz="5900" b="0" i="0" u="sng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https://www.youtube.com/watch?v=bg_zxsxyKyM</a:t>
            </a:r>
            <a:endParaRPr/>
          </a:p>
          <a:p>
            <a:pPr marL="8001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None/>
            </a:pPr>
            <a:endParaRPr sz="59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800100" marR="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Char char="◼"/>
            </a:pPr>
            <a:r>
              <a:rPr lang="en-US" sz="5900" b="0" i="0" u="sng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https://www.youtube.com/watch?v=S1ZZreXEqSY</a:t>
            </a:r>
            <a:endParaRPr/>
          </a:p>
          <a:p>
            <a:pPr marL="8001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None/>
            </a:pPr>
            <a:endParaRPr sz="59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800100" marR="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Char char="◼"/>
            </a:pPr>
            <a:r>
              <a:rPr lang="en-US" sz="5900" b="0" i="0" u="sng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https://www.youtube.com/watch?v=FhpPpunT5D4</a:t>
            </a:r>
            <a:endParaRPr/>
          </a:p>
          <a:p>
            <a:pPr marL="8001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None/>
            </a:pPr>
            <a:endParaRPr sz="5900" b="0" i="0" u="sng">
              <a:solidFill>
                <a:schemeClr val="dk1"/>
              </a:solidFill>
              <a:latin typeface="Corbel"/>
              <a:ea typeface="Corbel"/>
              <a:cs typeface="Corbel"/>
              <a:sym typeface="Corbel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4D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 l="4106" t="867" r="28176"/>
          <a:stretch/>
        </p:blipFill>
        <p:spPr>
          <a:xfrm rot="5400000">
            <a:off x="4789117" y="-3370993"/>
            <a:ext cx="8709766" cy="17028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/>
        </p:nvSpPr>
        <p:spPr>
          <a:xfrm>
            <a:off x="1483555" y="990600"/>
            <a:ext cx="5376742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rPr>
              <a:t>Condiționare Operantă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412007">
            <a:off x="7200119" y="-1683888"/>
            <a:ext cx="1730825" cy="419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465081" y="3771900"/>
            <a:ext cx="10609081" cy="6897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7"/>
          <p:cNvGrpSpPr/>
          <p:nvPr/>
        </p:nvGrpSpPr>
        <p:grpSpPr>
          <a:xfrm>
            <a:off x="6860296" y="935831"/>
            <a:ext cx="11240514" cy="7088488"/>
            <a:chOff x="0" y="-123825"/>
            <a:chExt cx="14987352" cy="9451317"/>
          </a:xfrm>
        </p:grpSpPr>
        <p:sp>
          <p:nvSpPr>
            <p:cNvPr id="164" name="Google Shape;164;p7"/>
            <p:cNvSpPr txBox="1"/>
            <p:nvPr/>
          </p:nvSpPr>
          <p:spPr>
            <a:xfrm>
              <a:off x="0" y="-123825"/>
              <a:ext cx="14987352" cy="1158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399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7"/>
            <p:cNvSpPr txBox="1"/>
            <p:nvPr/>
          </p:nvSpPr>
          <p:spPr>
            <a:xfrm>
              <a:off x="0" y="1416236"/>
              <a:ext cx="14987352" cy="7911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6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68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CO- relație între comportament și</a:t>
              </a:r>
              <a:endParaRPr/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68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consecințele sale </a:t>
              </a:r>
              <a:endParaRPr/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368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68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Răspunsul operant</a:t>
              </a:r>
              <a:endParaRPr/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368" b="0" i="0" u="none" strike="noStrike" cap="none">
                <a:solidFill>
                  <a:srgbClr val="2E256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2451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24" b="0" i="0" u="none" strike="noStrike" cap="none">
                  <a:solidFill>
                    <a:srgbClr val="2E2562"/>
                  </a:solidFill>
                  <a:latin typeface="Arimo"/>
                  <a:ea typeface="Arimo"/>
                  <a:cs typeface="Arimo"/>
                  <a:sym typeface="Arimo"/>
                </a:rPr>
                <a:t>– răspunsul care poate fi modificat de consecințele sale</a:t>
              </a:r>
              <a:endParaRPr/>
            </a:p>
            <a:p>
              <a:pPr marL="0" marR="0" lvl="0" indent="0" algn="l" rtl="0">
                <a:lnSpc>
                  <a:spcPct val="2451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24" b="0" i="0" u="none" strike="noStrike" cap="none">
                <a:solidFill>
                  <a:srgbClr val="2E2562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0" marR="0" lvl="0" indent="0" algn="l" rtl="0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68" b="0" i="0" u="none" strike="noStrike" cap="none">
                  <a:solidFill>
                    <a:srgbClr val="2E2562"/>
                  </a:solidFill>
                  <a:latin typeface="Arial"/>
                  <a:ea typeface="Arial"/>
                  <a:cs typeface="Arial"/>
                  <a:sym typeface="Arial"/>
                </a:rPr>
                <a:t>Întăriri și pedepse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93E1627552344DB5F4D5746A4581E2" ma:contentTypeVersion="4" ma:contentTypeDescription="Create a new document." ma:contentTypeScope="" ma:versionID="3b7a9cdcbd211360f7f64482a1127bd8">
  <xsd:schema xmlns:xsd="http://www.w3.org/2001/XMLSchema" xmlns:xs="http://www.w3.org/2001/XMLSchema" xmlns:p="http://schemas.microsoft.com/office/2006/metadata/properties" xmlns:ns2="cc7b070d-d394-493d-9a09-cc1e593267d1" targetNamespace="http://schemas.microsoft.com/office/2006/metadata/properties" ma:root="true" ma:fieldsID="49c81775fcb0010a30e3a258d8fdc513" ns2:_="">
    <xsd:import namespace="cc7b070d-d394-493d-9a09-cc1e593267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7b070d-d394-493d-9a09-cc1e593267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559392-360D-4F0A-A6E5-C849D1FFB2FF}">
  <ds:schemaRefs>
    <ds:schemaRef ds:uri="cc7b070d-d394-493d-9a09-cc1e593267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86F8BF-C8D8-49C5-8907-FF4A91C0343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69BEE6F-36F2-4D41-A64A-AB3A4C4A9C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Condiționarea clasică</vt:lpstr>
      <vt:lpstr> Legile care caracterizează instaurarea legăturilor S-R </vt:lpstr>
      <vt:lpstr>PowerPoint Presentation</vt:lpstr>
      <vt:lpstr>PowerPoint Presentation</vt:lpstr>
      <vt:lpstr>PowerPoint Presentation</vt:lpstr>
      <vt:lpstr>Condiţii pe care trebuie să le îndeplinească o stimulare pentru a deveni întărire</vt:lpstr>
      <vt:lpstr>PowerPoint Presentation</vt:lpstr>
      <vt:lpstr>Program de administrare a întăririlor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created xsi:type="dcterms:W3CDTF">2006-08-16T00:00:00Z</dcterms:created>
  <dcterms:modified xsi:type="dcterms:W3CDTF">2024-11-08T14:27:25Z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0x010100A993E1627552344DB5F4D5746A4581E2</vt:lpwstr>
  </property>
</Properties>
</file>